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68" r:id="rId2"/>
    <p:sldId id="396" r:id="rId3"/>
    <p:sldId id="402" r:id="rId4"/>
    <p:sldId id="400" r:id="rId5"/>
    <p:sldId id="399" r:id="rId6"/>
    <p:sldId id="403" r:id="rId7"/>
    <p:sldId id="398" r:id="rId8"/>
    <p:sldId id="369" r:id="rId9"/>
    <p:sldId id="391" r:id="rId10"/>
    <p:sldId id="392" r:id="rId11"/>
    <p:sldId id="393" r:id="rId12"/>
    <p:sldId id="395" r:id="rId13"/>
    <p:sldId id="397" r:id="rId14"/>
    <p:sldId id="401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168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4/6/16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4/6/16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066800"/>
            <a:ext cx="6705600" cy="1323439"/>
          </a:xfrm>
        </p:spPr>
        <p:txBody>
          <a:bodyPr/>
          <a:lstStyle/>
          <a:p>
            <a:r>
              <a:rPr lang="en-US" dirty="0" smtClean="0"/>
              <a:t>Economic Implications of </a:t>
            </a:r>
            <a:r>
              <a:rPr lang="en-US" dirty="0" err="1" smtClean="0"/>
              <a:t>Brexit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743200"/>
            <a:ext cx="6705600" cy="1175706"/>
          </a:xfrm>
        </p:spPr>
        <p:txBody>
          <a:bodyPr/>
          <a:lstStyle/>
          <a:p>
            <a:r>
              <a:rPr lang="en-US" dirty="0" smtClean="0"/>
              <a:t>Alan V. Deardorff</a:t>
            </a:r>
          </a:p>
          <a:p>
            <a:r>
              <a:rPr lang="en-US" dirty="0" smtClean="0"/>
              <a:t>University of Michigan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676400" y="4267200"/>
            <a:ext cx="6705600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For </a:t>
            </a:r>
            <a:r>
              <a:rPr lang="en-US" sz="2400" b="1" dirty="0" smtClean="0"/>
              <a:t>panel on </a:t>
            </a:r>
            <a:r>
              <a:rPr lang="en-US" sz="2400" b="1" dirty="0" err="1" smtClean="0"/>
              <a:t>Brexit</a:t>
            </a:r>
            <a:r>
              <a:rPr lang="en-US" sz="2400" b="1" dirty="0" smtClean="0"/>
              <a:t>:  Why It Matters</a:t>
            </a:r>
          </a:p>
          <a:p>
            <a:r>
              <a:rPr lang="en-US" sz="2400" b="1" dirty="0" smtClean="0"/>
              <a:t>Michigan Journal of International Affairs</a:t>
            </a:r>
            <a:endParaRPr lang="en-US" sz="2400" b="1" dirty="0" smtClean="0"/>
          </a:p>
          <a:p>
            <a:r>
              <a:rPr lang="en-US" sz="2400" b="1" dirty="0" smtClean="0"/>
              <a:t>April 6, </a:t>
            </a:r>
            <a:r>
              <a:rPr lang="en-US" sz="2400" b="1" dirty="0" smtClean="0"/>
              <a:t>2016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315721"/>
              </p:ext>
            </p:extLst>
          </p:nvPr>
        </p:nvGraphicFramePr>
        <p:xfrm>
          <a:off x="1447800" y="2057400"/>
          <a:ext cx="7239000" cy="2072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EU’s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r>
                        <a:rPr lang="en-US" sz="2800" dirty="0" smtClean="0"/>
                        <a:t> FTAs:</a:t>
                      </a:r>
                      <a:r>
                        <a:rPr lang="en-US" sz="2800" baseline="0" dirty="0" smtClean="0"/>
                        <a:t>  With Middle East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1977 Syria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1997 Palestinian </a:t>
                      </a:r>
                      <a:r>
                        <a:rPr lang="en-US" sz="2800" dirty="0" err="1" smtClean="0"/>
                        <a:t>Auth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1995 Israel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2002 Lebanon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1997 Jordan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/>
              <a:t>How Trade Negotiations Have Changed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5791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Years are dates FTAs on goods were signed.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08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246352"/>
              </p:ext>
            </p:extLst>
          </p:nvPr>
        </p:nvGraphicFramePr>
        <p:xfrm>
          <a:off x="1447800" y="2057400"/>
          <a:ext cx="7239000" cy="3017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EU’s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en-US" sz="2800" dirty="0" smtClean="0"/>
                        <a:t> FTAs:</a:t>
                      </a:r>
                      <a:r>
                        <a:rPr lang="en-US" sz="2800" baseline="0" dirty="0" smtClean="0"/>
                        <a:t>  With Other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1970 Overseas Countries</a:t>
                      </a:r>
                      <a:r>
                        <a:rPr lang="en-US" sz="2800" baseline="0" dirty="0" smtClean="0"/>
                        <a:t> &amp; Territories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2009 Papua New Guinea / Fiji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1997 Mexico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2012 Colombia &amp; Peru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2002 Chile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2008 CARIFORUM ETA*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/>
              <a:t>How Trade Negotiations Have Changed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533400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*19 Overseas Countries &amp; Territories (Anguilla, Aruba, …)</a:t>
            </a:r>
          </a:p>
          <a:p>
            <a:r>
              <a:rPr lang="en-US" dirty="0" smtClean="0"/>
              <a:t>*14 CARIFORUM States (Antigua &amp; Barbuda, Bahamas, …)</a:t>
            </a:r>
          </a:p>
          <a:p>
            <a:r>
              <a:rPr lang="en-US" dirty="0" smtClean="0"/>
              <a:t>Years are dates FTAs on goods were signed.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214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82946"/>
              </p:ext>
            </p:extLst>
          </p:nvPr>
        </p:nvGraphicFramePr>
        <p:xfrm>
          <a:off x="1447800" y="2057400"/>
          <a:ext cx="7239000" cy="3627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EU’s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r>
                        <a:rPr lang="en-US" sz="2800" dirty="0" smtClean="0"/>
                        <a:t> FTAs:</a:t>
                      </a:r>
                      <a:r>
                        <a:rPr lang="en-US" sz="2800" baseline="0" dirty="0" smtClean="0"/>
                        <a:t>  In Process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Canada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SADC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East African Com.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Singapore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India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Thailand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Japan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US TTIP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Malaysia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Vietnam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Philippines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West Africa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/>
              <a:t>How Trade Negotiations Have Changed</a:t>
            </a:r>
          </a:p>
        </p:txBody>
      </p:sp>
      <p:sp>
        <p:nvSpPr>
          <p:cNvPr id="2" name="Oval 1"/>
          <p:cNvSpPr/>
          <p:nvPr/>
        </p:nvSpPr>
        <p:spPr>
          <a:xfrm>
            <a:off x="4893733" y="4080933"/>
            <a:ext cx="1625600" cy="643467"/>
          </a:xfrm>
          <a:prstGeom prst="ellipse">
            <a:avLst/>
          </a:prstGeom>
          <a:noFill/>
          <a:ln w="50800">
            <a:solidFill>
              <a:srgbClr val="00721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87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Investment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2074414"/>
          </a:xfrm>
        </p:spPr>
        <p:txBody>
          <a:bodyPr/>
          <a:lstStyle/>
          <a:p>
            <a:r>
              <a:rPr lang="en-US" sz="2800" dirty="0" smtClean="0"/>
              <a:t>By leaving the EU, UK will</a:t>
            </a:r>
          </a:p>
          <a:p>
            <a:pPr lvl="1"/>
            <a:r>
              <a:rPr lang="en-US" sz="2400" dirty="0" smtClean="0"/>
              <a:t>Make itself less attractive as location for multinational enterprises to serve the European market.</a:t>
            </a:r>
          </a:p>
          <a:p>
            <a:pPr lvl="2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69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Uncertainty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4204228"/>
          </a:xfrm>
        </p:spPr>
        <p:txBody>
          <a:bodyPr/>
          <a:lstStyle/>
          <a:p>
            <a:r>
              <a:rPr lang="en-US" sz="2800" dirty="0" smtClean="0"/>
              <a:t>Nobody knows what will happen if UK leaves</a:t>
            </a:r>
          </a:p>
          <a:p>
            <a:pPr lvl="1"/>
            <a:r>
              <a:rPr lang="en-US" sz="2400" dirty="0" smtClean="0"/>
              <a:t>Under what terms will UK be able to negotiate FTAs with EU and others?</a:t>
            </a:r>
          </a:p>
          <a:p>
            <a:pPr lvl="1"/>
            <a:r>
              <a:rPr lang="en-US" sz="2400" dirty="0" smtClean="0"/>
              <a:t>Will EU insist on the same requirements it now has for Norway and Switzerland?</a:t>
            </a:r>
          </a:p>
          <a:p>
            <a:pPr lvl="1"/>
            <a:r>
              <a:rPr lang="en-US" sz="2400" dirty="0" smtClean="0"/>
              <a:t>Will it ask for </a:t>
            </a:r>
            <a:r>
              <a:rPr lang="en-US" sz="2400" smtClean="0"/>
              <a:t>even more, </a:t>
            </a:r>
            <a:r>
              <a:rPr lang="en-US" sz="2400" dirty="0" smtClean="0"/>
              <a:t>so as to discourage others from wanting to leave?</a:t>
            </a:r>
          </a:p>
          <a:p>
            <a:endParaRPr lang="en-US" sz="2400" dirty="0" smtClean="0"/>
          </a:p>
          <a:p>
            <a:pPr lvl="2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3761029"/>
          </a:xfrm>
        </p:spPr>
        <p:txBody>
          <a:bodyPr/>
          <a:lstStyle/>
          <a:p>
            <a:r>
              <a:rPr lang="en-US" sz="2800" dirty="0" smtClean="0"/>
              <a:t>Conservative Prime Minister David Cameron promised </a:t>
            </a:r>
          </a:p>
          <a:p>
            <a:pPr lvl="1"/>
            <a:r>
              <a:rPr lang="en-US" sz="2400" dirty="0" smtClean="0"/>
              <a:t>To renegotiate the terms of UK membership</a:t>
            </a:r>
            <a:endParaRPr lang="en-US" sz="2400" dirty="0"/>
          </a:p>
          <a:p>
            <a:pPr lvl="1"/>
            <a:r>
              <a:rPr lang="en-US" sz="2400" dirty="0" smtClean="0"/>
              <a:t>Then hold a referendum on membership</a:t>
            </a:r>
          </a:p>
          <a:p>
            <a:r>
              <a:rPr lang="en-US" sz="2800" dirty="0" smtClean="0"/>
              <a:t>Referendum is now scheduled for June 23 </a:t>
            </a:r>
          </a:p>
          <a:p>
            <a:r>
              <a:rPr lang="en-US" sz="2800" dirty="0" smtClean="0"/>
              <a:t>Opinion is rather evenly divided between</a:t>
            </a:r>
          </a:p>
          <a:p>
            <a:pPr lvl="1"/>
            <a:r>
              <a:rPr lang="en-US" sz="2400" dirty="0" smtClean="0"/>
              <a:t>Remain</a:t>
            </a:r>
          </a:p>
          <a:p>
            <a:pPr lvl="1"/>
            <a:r>
              <a:rPr lang="en-US" sz="2400" dirty="0" smtClean="0"/>
              <a:t>Leave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8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2207876" cy="1127125"/>
          </a:xfrm>
        </p:spPr>
        <p:txBody>
          <a:bodyPr/>
          <a:lstStyle/>
          <a:p>
            <a:r>
              <a:rPr lang="en-US" dirty="0" smtClean="0"/>
              <a:t>Remain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439" y="1707226"/>
            <a:ext cx="2315882" cy="269429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6140934" y="645718"/>
            <a:ext cx="2207876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2F52"/>
                </a:solidFill>
                <a:latin typeface="Palatino Linotype" pitchFamily="16" charset="0"/>
                <a:ea typeface="ＭＳ Ｐゴシック" charset="-128"/>
              </a:defRPr>
            </a:lvl9pPr>
          </a:lstStyle>
          <a:p>
            <a:r>
              <a:rPr lang="en-US" dirty="0" smtClean="0"/>
              <a:t>Leave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4809" y="1749112"/>
            <a:ext cx="2286000" cy="2667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73665" y="4772457"/>
            <a:ext cx="3290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David Cameron, Prime Minister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578194" y="4732418"/>
            <a:ext cx="2791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Boris Johnson, Mayor of London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215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2677656"/>
          </a:xfrm>
        </p:spPr>
        <p:txBody>
          <a:bodyPr/>
          <a:lstStyle/>
          <a:p>
            <a:r>
              <a:rPr lang="en-US" sz="2800" dirty="0" smtClean="0"/>
              <a:t>“If </a:t>
            </a:r>
            <a:r>
              <a:rPr lang="en-US" sz="2800" dirty="0"/>
              <a:t>Britons vote to leave, Article 50 of the Lisbon Treaty will come into force, giving the remaining 27 nations of the bloc up to two years to unwind their 43-year marriage to Britain and negotiate a new arrangement</a:t>
            </a:r>
            <a:r>
              <a:rPr lang="en-US" sz="2800" dirty="0" smtClean="0"/>
              <a:t>.” (NYT 4/2/16)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Economic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18517"/>
            <a:ext cx="7239000" cy="3625608"/>
          </a:xfrm>
        </p:spPr>
        <p:txBody>
          <a:bodyPr/>
          <a:lstStyle/>
          <a:p>
            <a:r>
              <a:rPr lang="en-US" sz="2800" dirty="0" smtClean="0"/>
              <a:t>Payments</a:t>
            </a:r>
          </a:p>
          <a:p>
            <a:pPr lvl="1"/>
            <a:r>
              <a:rPr lang="en-US" sz="2000" dirty="0" smtClean="0"/>
              <a:t>Will no longer have to pay money into the EU budget</a:t>
            </a:r>
          </a:p>
          <a:p>
            <a:pPr lvl="1"/>
            <a:r>
              <a:rPr lang="en-US" sz="2000" dirty="0" smtClean="0"/>
              <a:t>Will no longer benefit from EU payments into the UK</a:t>
            </a:r>
          </a:p>
          <a:p>
            <a:pPr lvl="1"/>
            <a:r>
              <a:rPr lang="en-US" sz="2000" dirty="0" smtClean="0"/>
              <a:t>UK net annual contribution is $12.1 billion</a:t>
            </a:r>
          </a:p>
          <a:p>
            <a:r>
              <a:rPr lang="en-US" sz="2400" dirty="0" smtClean="0"/>
              <a:t>Regulation</a:t>
            </a:r>
          </a:p>
          <a:p>
            <a:pPr lvl="1"/>
            <a:r>
              <a:rPr lang="en-US" sz="2000" dirty="0" smtClean="0"/>
              <a:t>Will no longer be subject to EU rules</a:t>
            </a:r>
          </a:p>
          <a:p>
            <a:r>
              <a:rPr lang="en-US" sz="2400" dirty="0" smtClean="0"/>
              <a:t>Financial Markets</a:t>
            </a:r>
          </a:p>
          <a:p>
            <a:pPr lvl="1"/>
            <a:r>
              <a:rPr lang="en-US" sz="2000" dirty="0" smtClean="0"/>
              <a:t>London may lose its status as Europe’s financial center</a:t>
            </a:r>
          </a:p>
          <a:p>
            <a:pPr lvl="2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13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Economic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18517"/>
            <a:ext cx="7239000" cy="2382191"/>
          </a:xfrm>
        </p:spPr>
        <p:txBody>
          <a:bodyPr/>
          <a:lstStyle/>
          <a:p>
            <a:r>
              <a:rPr lang="en-US" sz="2400" dirty="0" smtClean="0"/>
              <a:t>Currency and Migration:  No effect, as UK is </a:t>
            </a:r>
            <a:r>
              <a:rPr lang="en-US" sz="2400" u="sng" dirty="0" smtClean="0"/>
              <a:t>not</a:t>
            </a:r>
            <a:r>
              <a:rPr lang="en-US" sz="2400" dirty="0" smtClean="0"/>
              <a:t> a member of</a:t>
            </a:r>
          </a:p>
          <a:p>
            <a:pPr lvl="1"/>
            <a:r>
              <a:rPr lang="en-US" sz="2000" dirty="0" smtClean="0"/>
              <a:t>Euro Zone</a:t>
            </a:r>
          </a:p>
          <a:p>
            <a:pPr lvl="1"/>
            <a:r>
              <a:rPr lang="en-US" sz="2000" dirty="0" smtClean="0"/>
              <a:t>Schengen Area</a:t>
            </a:r>
          </a:p>
          <a:p>
            <a:r>
              <a:rPr lang="en-US" sz="2400" dirty="0" smtClean="0"/>
              <a:t>Trade – See below</a:t>
            </a:r>
          </a:p>
          <a:p>
            <a:pPr lvl="2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2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040" y="666512"/>
            <a:ext cx="7239000" cy="1127125"/>
          </a:xfrm>
        </p:spPr>
        <p:txBody>
          <a:bodyPr/>
          <a:lstStyle/>
          <a:p>
            <a:r>
              <a:rPr lang="en-US" dirty="0" smtClean="0"/>
              <a:t>Trade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26418"/>
            <a:ext cx="7239000" cy="3699474"/>
          </a:xfrm>
        </p:spPr>
        <p:txBody>
          <a:bodyPr/>
          <a:lstStyle/>
          <a:p>
            <a:r>
              <a:rPr lang="en-US" sz="2800" dirty="0" smtClean="0"/>
              <a:t>By leaving the EU, UK will</a:t>
            </a:r>
          </a:p>
          <a:p>
            <a:pPr lvl="1"/>
            <a:r>
              <a:rPr lang="en-US" sz="2400" dirty="0" smtClean="0"/>
              <a:t>Leave the EU Customs union</a:t>
            </a:r>
          </a:p>
          <a:p>
            <a:pPr lvl="2"/>
            <a:r>
              <a:rPr lang="en-US" sz="2000" dirty="0" smtClean="0"/>
              <a:t>Be subject to tariffs on trade with EU 27 members</a:t>
            </a:r>
          </a:p>
          <a:p>
            <a:pPr lvl="1"/>
            <a:r>
              <a:rPr lang="en-US" sz="2400" dirty="0" smtClean="0"/>
              <a:t>Leave the 30 Free Trade Agreements (FTAs) that EU has negotiated with other countries</a:t>
            </a:r>
          </a:p>
          <a:p>
            <a:pPr lvl="2"/>
            <a:r>
              <a:rPr lang="en-US" sz="2000" dirty="0" smtClean="0"/>
              <a:t>Be subject to tariffs on trade with all of them</a:t>
            </a:r>
          </a:p>
          <a:p>
            <a:pPr lvl="1"/>
            <a:r>
              <a:rPr lang="en-US" sz="2400" dirty="0" smtClean="0"/>
              <a:t>Be free lower (&amp; perhaps raise, subject to WTO rules) its own tariffs</a:t>
            </a:r>
          </a:p>
          <a:p>
            <a:pPr lvl="2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073666"/>
              </p:ext>
            </p:extLst>
          </p:nvPr>
        </p:nvGraphicFramePr>
        <p:xfrm>
          <a:off x="1447800" y="2057400"/>
          <a:ext cx="7239000" cy="3627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EU’s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r>
                        <a:rPr lang="en-US" sz="2800" dirty="0" smtClean="0"/>
                        <a:t> FTAs:</a:t>
                      </a:r>
                      <a:r>
                        <a:rPr lang="en-US" sz="2800" baseline="0" dirty="0" smtClean="0"/>
                        <a:t>  With Europe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1972 Iceland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2008 Bosnia</a:t>
                      </a:r>
                      <a:r>
                        <a:rPr lang="en-US" sz="2800" baseline="0" dirty="0" smtClean="0"/>
                        <a:t> &amp; </a:t>
                      </a:r>
                      <a:r>
                        <a:rPr lang="en-US" sz="2800" baseline="0" dirty="0" err="1" smtClean="0"/>
                        <a:t>Herzeg</a:t>
                      </a:r>
                      <a:r>
                        <a:rPr lang="en-US" sz="2800" baseline="0" dirty="0" smtClean="0"/>
                        <a:t>.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1972 Switzerland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2008 Serbia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1973 Norway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2014</a:t>
                      </a:r>
                      <a:r>
                        <a:rPr lang="en-US" sz="2800" baseline="0" dirty="0" smtClean="0"/>
                        <a:t> Moldova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2001 Macedonia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2014 Ukraine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2006 Albania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2014</a:t>
                      </a:r>
                      <a:r>
                        <a:rPr lang="en-US" sz="2800" baseline="0" dirty="0" smtClean="0"/>
                        <a:t> Georgia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2007 Montenegro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/>
              <a:t>How Trade Negotiations Have Changed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5791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Years are dates FTAs on goods were signed.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00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462508"/>
              </p:ext>
            </p:extLst>
          </p:nvPr>
        </p:nvGraphicFramePr>
        <p:xfrm>
          <a:off x="1447800" y="2057400"/>
          <a:ext cx="7239000" cy="3444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EU’s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en-US" sz="2800" dirty="0" smtClean="0"/>
                        <a:t> FTAs:</a:t>
                      </a:r>
                      <a:r>
                        <a:rPr lang="en-US" sz="2800" baseline="0" dirty="0" smtClean="0"/>
                        <a:t>  With Africa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1995 Tunisia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2002 Algeria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1996 Morocco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2008 Côte d'Ivoire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1999 South Africa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2009 Cameroon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2001 Egypt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2009</a:t>
                      </a:r>
                      <a:r>
                        <a:rPr lang="en-US" sz="2800" baseline="0" dirty="0" smtClean="0"/>
                        <a:t> Eastern &amp; Southern African States Interim EPA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/>
              <a:t>How Trade Negotiations Have Changed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47800" y="5791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Years are dates FTAs on goods were signed.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08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36464</TotalTime>
  <Words>589</Words>
  <Application>Microsoft Macintosh PowerPoint</Application>
  <PresentationFormat>On-screen Show (4:3)</PresentationFormat>
  <Paragraphs>120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ford-school-ppt-template_11-12_light</vt:lpstr>
      <vt:lpstr>Economic Implications of Brexit</vt:lpstr>
      <vt:lpstr>Background</vt:lpstr>
      <vt:lpstr>Remain</vt:lpstr>
      <vt:lpstr>Procedure</vt:lpstr>
      <vt:lpstr>Economic Implications</vt:lpstr>
      <vt:lpstr>Economic Implications</vt:lpstr>
      <vt:lpstr>Trade Implications</vt:lpstr>
      <vt:lpstr>How Trade Negotiations Have Changed</vt:lpstr>
      <vt:lpstr>How Trade Negotiations Have Changed</vt:lpstr>
      <vt:lpstr>How Trade Negotiations Have Changed</vt:lpstr>
      <vt:lpstr>How Trade Negotiations Have Changed</vt:lpstr>
      <vt:lpstr>How Trade Negotiations Have Changed</vt:lpstr>
      <vt:lpstr>Investment Implications</vt:lpstr>
      <vt:lpstr>Uncertainty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Alan Deardorff</cp:lastModifiedBy>
  <cp:revision>97</cp:revision>
  <dcterms:created xsi:type="dcterms:W3CDTF">2011-07-06T15:52:55Z</dcterms:created>
  <dcterms:modified xsi:type="dcterms:W3CDTF">2016-04-06T18:43:11Z</dcterms:modified>
</cp:coreProperties>
</file>